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8" r:id="rId2"/>
  </p:sldMasterIdLst>
  <p:sldIdLst>
    <p:sldId id="256" r:id="rId3"/>
    <p:sldId id="267" r:id="rId4"/>
    <p:sldId id="268" r:id="rId5"/>
    <p:sldId id="269" r:id="rId6"/>
    <p:sldId id="270" r:id="rId7"/>
    <p:sldId id="271" r:id="rId8"/>
    <p:sldId id="260" r:id="rId9"/>
    <p:sldId id="257" r:id="rId10"/>
    <p:sldId id="258" r:id="rId11"/>
    <p:sldId id="261" r:id="rId12"/>
    <p:sldId id="262" r:id="rId13"/>
    <p:sldId id="264" r:id="rId14"/>
    <p:sldId id="263" r:id="rId15"/>
    <p:sldId id="265" r:id="rId16"/>
    <p:sldId id="266" r:id="rId17"/>
    <p:sldId id="259" r:id="rId1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616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8247" y="1725322"/>
            <a:ext cx="7772400" cy="1470025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8247" y="3360662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B9DD-6E10-2C41-87E6-F932BCCDEFFD}" type="datetimeFigureOut">
              <a:rPr lang="fr-FR" smtClean="0"/>
              <a:pPr/>
              <a:t>13/05/2016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639047" y="6341793"/>
            <a:ext cx="2133600" cy="365125"/>
          </a:xfrm>
        </p:spPr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r-FR" dirty="0" err="1" smtClean="0">
                <a:solidFill>
                  <a:srgbClr val="FFFFFF"/>
                </a:solidFill>
                <a:latin typeface="Menlo Regular"/>
                <a:cs typeface="Menlo Regular"/>
              </a:rPr>
              <a:t>reseau-canope.fr</a:t>
            </a:r>
            <a:endParaRPr lang="fr-FR" dirty="0" smtClean="0">
              <a:solidFill>
                <a:srgbClr val="FFFFFF"/>
              </a:solidFill>
              <a:latin typeface="Menlo Regular"/>
              <a:cs typeface="Menlo Regular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755336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99A8-B61B-AB4F-A715-9B020545987A}" type="datetimeFigureOut">
              <a:rPr lang="fr-FR" smtClean="0"/>
              <a:pPr/>
              <a:t>13/05/2016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BC8-58F3-D94D-8A90-B24760D0B9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37237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423060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99A8-B61B-AB4F-A715-9B020545987A}" type="datetimeFigureOut">
              <a:rPr lang="fr-FR" smtClean="0"/>
              <a:pPr/>
              <a:t>13/05/2016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BC8-58F3-D94D-8A90-B24760D0B9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35145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99A8-B61B-AB4F-A715-9B020545987A}" type="datetimeFigureOut">
              <a:rPr lang="fr-FR" smtClean="0"/>
              <a:pPr/>
              <a:t>13/05/2016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BC8-58F3-D94D-8A90-B24760D0B9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26925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4609"/>
            <a:ext cx="7425087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99A8-B61B-AB4F-A715-9B020545987A}" type="datetimeFigureOut">
              <a:rPr lang="fr-FR" smtClean="0"/>
              <a:pPr/>
              <a:t>13/05/2016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BC8-58F3-D94D-8A90-B24760D0B9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58443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755461"/>
            <a:ext cx="2057400" cy="5370702"/>
          </a:xfrm>
        </p:spPr>
        <p:txBody>
          <a:bodyPr vert="eaVert"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99A8-B61B-AB4F-A715-9B020545987A}" type="datetimeFigureOut">
              <a:rPr lang="fr-FR" smtClean="0"/>
              <a:pPr/>
              <a:t>13/05/2016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BC8-58F3-D94D-8A90-B24760D0B9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6536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B9DD-6E10-2C41-87E6-F932BCCDEFFD}" type="datetimeFigureOut">
              <a:rPr lang="fr-FR" smtClean="0"/>
              <a:pPr/>
              <a:t>13/05/2016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 err="1" smtClean="0">
                <a:solidFill>
                  <a:srgbClr val="FFFFFF"/>
                </a:solidFill>
                <a:latin typeface="Menlo Regular"/>
                <a:cs typeface="Menlo Regular"/>
              </a:rPr>
              <a:t>reseau-canope.fr</a:t>
            </a:r>
            <a:endParaRPr lang="fr-FR" dirty="0" smtClean="0">
              <a:solidFill>
                <a:srgbClr val="FFFFFF"/>
              </a:solidFill>
              <a:latin typeface="Menlo Regular"/>
              <a:cs typeface="Menlo Regula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80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B9DD-6E10-2C41-87E6-F932BCCDEFFD}" type="datetimeFigureOut">
              <a:rPr lang="fr-FR" smtClean="0"/>
              <a:pPr/>
              <a:t>13/05/2016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r-FR" dirty="0" err="1" smtClean="0">
                <a:solidFill>
                  <a:srgbClr val="FFFFFF"/>
                </a:solidFill>
                <a:latin typeface="Menlo Regular"/>
                <a:cs typeface="Menlo Regular"/>
              </a:rPr>
              <a:t>reseau-canope.fr</a:t>
            </a:r>
            <a:endParaRPr lang="fr-FR" dirty="0" smtClean="0">
              <a:solidFill>
                <a:srgbClr val="FFFFFF"/>
              </a:solidFill>
              <a:latin typeface="Menlo Regular"/>
              <a:cs typeface="Menlo Regula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4662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57200" y="236298"/>
            <a:ext cx="7403191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fr-FR" dirty="0" smtClean="0"/>
              <a:t>Cliquez et modifiez </a:t>
            </a:r>
            <a:br>
              <a:rPr lang="fr-FR" dirty="0" smtClean="0"/>
            </a:br>
            <a:r>
              <a:rPr lang="fr-FR" dirty="0" smtClean="0"/>
              <a:t>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1893533"/>
            <a:ext cx="8322792" cy="189472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99A8-B61B-AB4F-A715-9B020545987A}" type="datetimeFigureOut">
              <a:rPr lang="fr-FR" smtClean="0"/>
              <a:pPr/>
              <a:t>13/05/2016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BC8-58F3-D94D-8A90-B24760D0B9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8388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4609"/>
            <a:ext cx="7337506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99A8-B61B-AB4F-A715-9B020545987A}" type="datetimeFigureOut">
              <a:rPr lang="fr-FR" smtClean="0"/>
              <a:pPr/>
              <a:t>13/05/2016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BC8-58F3-D94D-8A90-B24760D0B9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61389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8198" y="172998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28198" y="22979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99A8-B61B-AB4F-A715-9B020545987A}" type="datetimeFigureOut">
              <a:rPr lang="fr-FR" smtClean="0"/>
              <a:pPr/>
              <a:t>13/05/2016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BC8-58F3-D94D-8A90-B24760D0B9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12980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4609"/>
            <a:ext cx="7260872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99A8-B61B-AB4F-A715-9B020545987A}" type="datetimeFigureOut">
              <a:rPr lang="fr-FR" smtClean="0"/>
              <a:pPr/>
              <a:t>13/05/2016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BC8-58F3-D94D-8A90-B24760D0B9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30660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4609"/>
            <a:ext cx="739224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594593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594593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99A8-B61B-AB4F-A715-9B020545987A}" type="datetimeFigureOut">
              <a:rPr lang="fr-FR" smtClean="0"/>
              <a:pPr/>
              <a:t>13/05/2016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BC8-58F3-D94D-8A90-B24760D0B9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6097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4609"/>
            <a:ext cx="7359401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99A8-B61B-AB4F-A715-9B020545987A}" type="datetimeFigureOut">
              <a:rPr lang="fr-FR" smtClean="0"/>
              <a:pPr/>
              <a:t>13/05/2016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BC8-58F3-D94D-8A90-B24760D0B9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85138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38247" y="1587562"/>
            <a:ext cx="8629326" cy="1368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</a:t>
            </a:r>
            <a:br>
              <a:rPr lang="fr-FR" dirty="0" smtClean="0"/>
            </a:br>
            <a:r>
              <a:rPr lang="fr-FR" dirty="0" smtClean="0"/>
              <a:t>le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38247" y="63405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fld id="{6214B9DD-6E10-2C41-87E6-F932BCCDEFFD}" type="datetimeFigureOut">
              <a:rPr lang="fr-FR" smtClean="0"/>
              <a:pPr/>
              <a:t>13/05/2016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>
                <a:solidFill>
                  <a:srgbClr val="FFFFFF"/>
                </a:solidFill>
                <a:latin typeface="Menlo Regular"/>
                <a:cs typeface="Menlo Regular"/>
              </a:rPr>
              <a:t>reseau-canope.fr</a:t>
            </a:r>
            <a:endParaRPr lang="fr-FR" dirty="0" smtClean="0">
              <a:solidFill>
                <a:srgbClr val="FFFFFF"/>
              </a:solidFill>
              <a:latin typeface="Menlo Regular"/>
              <a:cs typeface="Menlo Regular"/>
            </a:endParaRPr>
          </a:p>
        </p:txBody>
      </p:sp>
      <p:sp>
        <p:nvSpPr>
          <p:cNvPr id="7" name="ZoneTexte 6"/>
          <p:cNvSpPr txBox="1"/>
          <p:nvPr userDrawn="1"/>
        </p:nvSpPr>
        <p:spPr>
          <a:xfrm>
            <a:off x="1313714" y="65363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82714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 cap="all">
          <a:solidFill>
            <a:schemeClr val="bg1"/>
          </a:solidFill>
          <a:latin typeface="Menlo Bold"/>
          <a:ea typeface="+mj-ea"/>
          <a:cs typeface="Menlo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1" i="0" kern="1200" cap="all">
          <a:solidFill>
            <a:schemeClr val="bg1"/>
          </a:solidFill>
          <a:latin typeface="Arial Unicode MS"/>
          <a:ea typeface="+mn-ea"/>
          <a:cs typeface="Arial Unicode M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Arial Unicode MS"/>
          <a:ea typeface="+mn-ea"/>
          <a:cs typeface="Arial Unicode M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 Unicode MS"/>
          <a:ea typeface="+mn-ea"/>
          <a:cs typeface="Arial Unicode M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Arial Unicode MS"/>
          <a:ea typeface="+mn-ea"/>
          <a:cs typeface="Arial Unicode M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bg1"/>
          </a:solidFill>
          <a:latin typeface="Arial Unicode MS"/>
          <a:ea typeface="+mn-ea"/>
          <a:cs typeface="Arial Unicode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N_POWER_TETIERE_02_vert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561361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6460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F6165"/>
                </a:solidFill>
              </a:defRPr>
            </a:lvl1pPr>
          </a:lstStyle>
          <a:p>
            <a:fld id="{7E1C99A8-B61B-AB4F-A715-9B020545987A}" type="datetimeFigureOut">
              <a:rPr lang="fr-FR" smtClean="0"/>
              <a:pPr/>
              <a:t>13/05/2016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F6165"/>
                </a:solidFill>
              </a:defRPr>
            </a:lvl1pPr>
          </a:lstStyle>
          <a:p>
            <a:endParaRPr lang="fr-FR" dirty="0" smtClean="0">
              <a:latin typeface="Menlo Regular"/>
              <a:cs typeface="Menlo Regular"/>
            </a:endParaRPr>
          </a:p>
          <a:p>
            <a:r>
              <a:rPr lang="fr-FR" dirty="0" err="1" smtClean="0">
                <a:latin typeface="Menlo Regular"/>
                <a:cs typeface="Menlo Regular"/>
              </a:rPr>
              <a:t>reseau-canope.fr</a:t>
            </a:r>
            <a:endParaRPr lang="fr-FR" dirty="0" smtClean="0">
              <a:latin typeface="Menlo Regular"/>
              <a:cs typeface="Menlo Regular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68819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solidFill>
            <a:srgbClr val="2F6165"/>
          </a:solidFill>
          <a:latin typeface="Menlo Bold"/>
          <a:ea typeface="+mj-ea"/>
          <a:cs typeface="Menlo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1" i="0" kern="1200" cap="all">
          <a:solidFill>
            <a:schemeClr val="tx1"/>
          </a:solidFill>
          <a:latin typeface="Arial Unicode MS"/>
          <a:ea typeface="+mn-ea"/>
          <a:cs typeface="Arial Unicode M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2F6165"/>
          </a:solidFill>
          <a:latin typeface="Arial Unicode MS"/>
          <a:ea typeface="+mn-ea"/>
          <a:cs typeface="Arial Unicode M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2F6165"/>
          </a:solidFill>
          <a:latin typeface="Arial Unicode MS"/>
          <a:ea typeface="+mn-ea"/>
          <a:cs typeface="Arial Unicode M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2F6165"/>
          </a:solidFill>
          <a:latin typeface="Arial Unicode MS"/>
          <a:ea typeface="+mn-ea"/>
          <a:cs typeface="Arial Unicode M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2F6165"/>
          </a:solidFill>
          <a:latin typeface="Arial Unicode MS"/>
          <a:ea typeface="+mn-ea"/>
          <a:cs typeface="Arial Unicode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CPE et professeurs documentalistes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Vers la promotion de l’établissement comme environnement d’apprentissage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85558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542925" y="908050"/>
          <a:ext cx="8061325" cy="5473700"/>
        </p:xfrm>
        <a:graphic>
          <a:graphicData uri="http://schemas.openxmlformats.org/presentationml/2006/ole">
            <p:oleObj spid="_x0000_s4106" name="Acrobat Document" r:id="rId3" imgW="12498480" imgH="7818480" progId="AcroExch.Document.DC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01927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implications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type="subTitle" idx="1"/>
          </p:nvPr>
        </p:nvSpPr>
        <p:spPr>
          <a:xfrm>
            <a:off x="457200" y="1893533"/>
            <a:ext cx="8322792" cy="3657522"/>
          </a:xfrm>
        </p:spPr>
        <p:txBody>
          <a:bodyPr/>
          <a:lstStyle/>
          <a:p>
            <a:pPr>
              <a:buFontTx/>
              <a:buNone/>
            </a:pPr>
            <a:r>
              <a:rPr lang="fr-FR" altLang="fr-FR" sz="2800" dirty="0" smtClean="0"/>
              <a:t>Organisationnelles</a:t>
            </a:r>
          </a:p>
          <a:p>
            <a:pPr>
              <a:buFontTx/>
              <a:buNone/>
            </a:pPr>
            <a:endParaRPr lang="fr-FR" altLang="fr-FR" sz="2800" dirty="0" smtClean="0"/>
          </a:p>
          <a:p>
            <a:pPr lvl="1" algn="l"/>
            <a:r>
              <a:rPr lang="fr-FR" altLang="fr-FR" dirty="0" smtClean="0"/>
              <a:t>Espaces (définis autour des fonctions)</a:t>
            </a:r>
          </a:p>
          <a:p>
            <a:pPr lvl="1" algn="l"/>
            <a:r>
              <a:rPr lang="fr-FR" altLang="fr-FR" dirty="0" smtClean="0"/>
              <a:t>Temps</a:t>
            </a:r>
          </a:p>
          <a:p>
            <a:pPr lvl="1" algn="l"/>
            <a:r>
              <a:rPr lang="fr-FR" altLang="fr-FR" dirty="0" smtClean="0"/>
              <a:t>Ressources humaines</a:t>
            </a:r>
          </a:p>
        </p:txBody>
      </p:sp>
    </p:spTree>
    <p:extLst>
      <p:ext uri="{BB962C8B-B14F-4D97-AF65-F5344CB8AC3E}">
        <p14:creationId xmlns:p14="http://schemas.microsoft.com/office/powerpoint/2010/main" xmlns="" val="253873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type="subTitle" idx="1"/>
          </p:nvPr>
        </p:nvSpPr>
        <p:spPr>
          <a:xfrm>
            <a:off x="457200" y="1893533"/>
            <a:ext cx="8322792" cy="3657522"/>
          </a:xfrm>
        </p:spPr>
        <p:txBody>
          <a:bodyPr/>
          <a:lstStyle/>
          <a:p>
            <a:pPr>
              <a:buFontTx/>
              <a:buNone/>
            </a:pPr>
            <a:r>
              <a:rPr lang="fr-FR" altLang="fr-FR" sz="2800" dirty="0" smtClean="0"/>
              <a:t> </a:t>
            </a:r>
            <a:endParaRPr lang="fr-FR" altLang="fr-FR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2781"/>
            <a:ext cx="9144000" cy="50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322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type="subTitle" idx="1"/>
          </p:nvPr>
        </p:nvSpPr>
        <p:spPr>
          <a:xfrm>
            <a:off x="457200" y="1893533"/>
            <a:ext cx="8322792" cy="3657522"/>
          </a:xfrm>
        </p:spPr>
        <p:txBody>
          <a:bodyPr/>
          <a:lstStyle/>
          <a:p>
            <a:pPr>
              <a:buFontTx/>
              <a:buNone/>
            </a:pPr>
            <a:r>
              <a:rPr lang="fr-FR" altLang="fr-FR" sz="2800" dirty="0" smtClean="0"/>
              <a:t> </a:t>
            </a:r>
            <a:endParaRPr lang="fr-FR" altLang="fr-FR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432" y="646545"/>
            <a:ext cx="7748639" cy="534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03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implications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type="subTitle" idx="1"/>
          </p:nvPr>
        </p:nvSpPr>
        <p:spPr>
          <a:xfrm>
            <a:off x="457200" y="1893533"/>
            <a:ext cx="8322792" cy="3657522"/>
          </a:xfrm>
        </p:spPr>
        <p:txBody>
          <a:bodyPr/>
          <a:lstStyle/>
          <a:p>
            <a:pPr>
              <a:buFontTx/>
              <a:buNone/>
            </a:pPr>
            <a:r>
              <a:rPr lang="fr-FR" altLang="fr-FR" sz="2800" dirty="0" smtClean="0"/>
              <a:t>Organisationnelles</a:t>
            </a:r>
          </a:p>
          <a:p>
            <a:pPr lvl="1" algn="l"/>
            <a:r>
              <a:rPr lang="fr-FR" altLang="fr-FR" dirty="0" smtClean="0"/>
              <a:t>Temps</a:t>
            </a:r>
          </a:p>
          <a:p>
            <a:pPr lvl="2" algn="l"/>
            <a:r>
              <a:rPr lang="fr-FR" altLang="fr-FR" dirty="0" smtClean="0"/>
              <a:t>Du travail personnel des élèves ET des personnels</a:t>
            </a:r>
          </a:p>
          <a:p>
            <a:pPr lvl="2" algn="l"/>
            <a:r>
              <a:rPr lang="fr-FR" altLang="fr-FR" dirty="0" smtClean="0"/>
              <a:t>Des projets</a:t>
            </a:r>
          </a:p>
          <a:p>
            <a:pPr lvl="2" algn="l"/>
            <a:r>
              <a:rPr lang="fr-FR" altLang="fr-FR" dirty="0" smtClean="0"/>
              <a:t>Compter le temps autrement …</a:t>
            </a:r>
          </a:p>
          <a:p>
            <a:pPr lvl="1" algn="l"/>
            <a:r>
              <a:rPr lang="fr-FR" altLang="fr-F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86858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implications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type="subTitle" idx="1"/>
          </p:nvPr>
        </p:nvSpPr>
        <p:spPr>
          <a:xfrm>
            <a:off x="457200" y="1893533"/>
            <a:ext cx="8322792" cy="3657522"/>
          </a:xfrm>
        </p:spPr>
        <p:txBody>
          <a:bodyPr/>
          <a:lstStyle/>
          <a:p>
            <a:pPr>
              <a:buFontTx/>
              <a:buNone/>
            </a:pPr>
            <a:r>
              <a:rPr lang="fr-FR" altLang="fr-FR" sz="2800" dirty="0" smtClean="0"/>
              <a:t>Organisationnelles</a:t>
            </a:r>
            <a:endParaRPr lang="fr-FR" altLang="fr-FR" dirty="0" smtClean="0"/>
          </a:p>
          <a:p>
            <a:pPr lvl="1" algn="l"/>
            <a:r>
              <a:rPr lang="fr-FR" altLang="fr-FR" dirty="0" smtClean="0"/>
              <a:t>Ressources humaines</a:t>
            </a:r>
          </a:p>
          <a:p>
            <a:pPr lvl="2" algn="l"/>
            <a:r>
              <a:rPr lang="fr-FR" altLang="fr-FR" dirty="0" smtClean="0"/>
              <a:t>Coopérations inter-catégorielles</a:t>
            </a:r>
          </a:p>
          <a:p>
            <a:pPr lvl="2" algn="l"/>
            <a:r>
              <a:rPr lang="fr-FR" altLang="fr-FR" dirty="0" smtClean="0"/>
              <a:t>Délégations </a:t>
            </a:r>
          </a:p>
        </p:txBody>
      </p:sp>
    </p:spTree>
    <p:extLst>
      <p:ext uri="{BB962C8B-B14F-4D97-AF65-F5344CB8AC3E}">
        <p14:creationId xmlns:p14="http://schemas.microsoft.com/office/powerpoint/2010/main" xmlns="" val="272663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893533"/>
            <a:ext cx="8322792" cy="3657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i="0" kern="1200" cap="all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2F6165"/>
                </a:solidFill>
                <a:latin typeface="Arial Unicode MS"/>
                <a:ea typeface="+mn-ea"/>
                <a:cs typeface="Arial Unicode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fr-FR" altLang="fr-FR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06763" y="1366982"/>
            <a:ext cx="734290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PÉDAGOGIQUES</a:t>
            </a:r>
          </a:p>
          <a:p>
            <a:endParaRPr lang="fr-FR" dirty="0" smtClean="0"/>
          </a:p>
          <a:p>
            <a:pPr lvl="1"/>
            <a:r>
              <a:rPr lang="fr-FR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Construction </a:t>
            </a:r>
            <a:r>
              <a:rPr lang="fr-FR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ressources</a:t>
            </a:r>
          </a:p>
          <a:p>
            <a:pPr lvl="1"/>
            <a:endParaRPr lang="fr-FR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/>
            <a:r>
              <a:rPr lang="fr-FR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Mise </a:t>
            </a:r>
            <a:r>
              <a:rPr lang="fr-FR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à disposition d’outils</a:t>
            </a:r>
          </a:p>
          <a:p>
            <a:pPr lvl="1"/>
            <a:endParaRPr lang="fr-FR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/>
            <a:r>
              <a:rPr lang="fr-FR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Mise </a:t>
            </a:r>
            <a:r>
              <a:rPr lang="fr-FR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à disposition de services</a:t>
            </a:r>
          </a:p>
        </p:txBody>
      </p:sp>
    </p:spTree>
    <p:extLst>
      <p:ext uri="{BB962C8B-B14F-4D97-AF65-F5344CB8AC3E}">
        <p14:creationId xmlns:p14="http://schemas.microsoft.com/office/powerpoint/2010/main" xmlns="" val="90546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 renversement dans les finalités éducatives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72655" y="3352800"/>
            <a:ext cx="2678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enseignement</a:t>
            </a:r>
            <a:endParaRPr lang="fr-FR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14036" y="3943866"/>
            <a:ext cx="3537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r>
              <a:rPr lang="fr-FR" sz="3600" dirty="0" smtClean="0">
                <a:solidFill>
                  <a:schemeClr val="bg1">
                    <a:lumMod val="95000"/>
                  </a:schemeClr>
                </a:solidFill>
              </a:rPr>
              <a:t>apprentissage</a:t>
            </a:r>
            <a:endParaRPr lang="fr-FR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80873" y="3537466"/>
            <a:ext cx="4516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Dispositif formel de la classe</a:t>
            </a:r>
            <a:endParaRPr lang="fr-FR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299856" y="4830618"/>
            <a:ext cx="619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>
                    <a:lumMod val="95000"/>
                  </a:schemeClr>
                </a:solidFill>
              </a:rPr>
              <a:t>Environnement d’apprentissage</a:t>
            </a:r>
            <a:endParaRPr lang="fr-FR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237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 environnement d’apprentissage efficace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Un </a:t>
            </a:r>
            <a:r>
              <a:rPr lang="fr-FR" dirty="0" smtClean="0"/>
              <a:t> des situations d’apprentissage  centrées </a:t>
            </a:r>
            <a:r>
              <a:rPr lang="fr-FR" dirty="0"/>
              <a:t>sur l’apprenant</a:t>
            </a:r>
          </a:p>
          <a:p>
            <a:r>
              <a:rPr lang="fr-FR" dirty="0"/>
              <a:t>L'accès à des sources d'apprentissage différentes et mises en lien </a:t>
            </a:r>
          </a:p>
          <a:p>
            <a:r>
              <a:rPr lang="fr-FR" dirty="0"/>
              <a:t>Des modalités coopératives de travail entre élèves</a:t>
            </a:r>
          </a:p>
          <a:p>
            <a:r>
              <a:rPr lang="fr-FR" dirty="0"/>
              <a:t>Des modalités d'évaluation des compétences intégrant les connaissances approfondies requises par la société de la connaissance</a:t>
            </a:r>
          </a:p>
          <a:p>
            <a:r>
              <a:rPr lang="fr-FR" dirty="0"/>
              <a:t>Un climat favorable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17774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10" y="2649744"/>
            <a:ext cx="8629326" cy="136859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L’EPLE peut-il être – en soi- un environnement d’apprentissage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9648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247" y="1587562"/>
            <a:ext cx="8629326" cy="72152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:</a:t>
            </a:r>
            <a:br>
              <a:rPr lang="fr-FR" dirty="0" smtClean="0"/>
            </a:br>
            <a:r>
              <a:rPr lang="fr-FR" dirty="0"/>
              <a:t>Oui si </a:t>
            </a:r>
            <a:br>
              <a:rPr lang="fr-FR" dirty="0"/>
            </a:b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69454" y="2503055"/>
            <a:ext cx="2854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Espaces flexibles autorisant des configurations multiples autour d’activités différenciées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54545" y="4073236"/>
            <a:ext cx="2835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Alterner présence et distance grâce à la transparence pour des circulations fluides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969164" y="2650836"/>
            <a:ext cx="3001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Articulation d’espaces en retrait pour travaux collectifs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55127" y="3925455"/>
            <a:ext cx="3315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Alternance d’espaces sécurisées et ouverts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24218" y="5273566"/>
            <a:ext cx="3297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Continuité possible vers l’extérieur, vers les autres lieux de savoirs…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62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2574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247" y="1587562"/>
            <a:ext cx="8685968" cy="4970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4155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08240697"/>
              </p:ext>
            </p:extLst>
          </p:nvPr>
        </p:nvGraphicFramePr>
        <p:xfrm>
          <a:off x="282575" y="1347210"/>
          <a:ext cx="8631238" cy="5327650"/>
        </p:xfrm>
        <a:graphic>
          <a:graphicData uri="http://schemas.openxmlformats.org/presentationml/2006/ole">
            <p:oleObj spid="_x0000_s2058" name="Acrobat Document" r:id="rId3" imgW="12498480" imgH="7098480" progId="AcroExch.Document.DC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45149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714" y="895839"/>
            <a:ext cx="8103032" cy="526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4997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</TotalTime>
  <Words>190</Words>
  <Application>Microsoft Office PowerPoint</Application>
  <PresentationFormat>Affichage à l'écran (4:3)</PresentationFormat>
  <Paragraphs>50</Paragraphs>
  <Slides>16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9" baseType="lpstr">
      <vt:lpstr>Conception personnalisée</vt:lpstr>
      <vt:lpstr>1_Conception personnalisée</vt:lpstr>
      <vt:lpstr>Acrobat Document</vt:lpstr>
      <vt:lpstr>CPE et professeurs documentalistes</vt:lpstr>
      <vt:lpstr>Le renversement dans les finalités éducatives</vt:lpstr>
      <vt:lpstr>Un environnement d’apprentissage efficace</vt:lpstr>
      <vt:lpstr>L’EPLE peut-il être – en soi- un environnement d’apprentissage ?</vt:lpstr>
      <vt:lpstr>: Oui si  </vt:lpstr>
      <vt:lpstr>Diapositive 6</vt:lpstr>
      <vt:lpstr>Diapositive 7</vt:lpstr>
      <vt:lpstr>Diapositive 8</vt:lpstr>
      <vt:lpstr>Diapositive 9</vt:lpstr>
      <vt:lpstr>Diapositive 10</vt:lpstr>
      <vt:lpstr>Les implications</vt:lpstr>
      <vt:lpstr> </vt:lpstr>
      <vt:lpstr> </vt:lpstr>
      <vt:lpstr>Les implications</vt:lpstr>
      <vt:lpstr>Les implications</vt:lpstr>
      <vt:lpstr>Diapositive 16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Huber Gaëlle</dc:creator>
  <cp:lastModifiedBy>CPE</cp:lastModifiedBy>
  <cp:revision>14</cp:revision>
  <dcterms:created xsi:type="dcterms:W3CDTF">2014-02-20T09:19:29Z</dcterms:created>
  <dcterms:modified xsi:type="dcterms:W3CDTF">2016-05-13T15:00:36Z</dcterms:modified>
</cp:coreProperties>
</file>